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51" r:id="rId2"/>
    <p:sldId id="717" r:id="rId3"/>
    <p:sldId id="716" r:id="rId4"/>
    <p:sldId id="718" r:id="rId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CC00"/>
    <a:srgbClr val="0099D2"/>
    <a:srgbClr val="ED1C24"/>
    <a:srgbClr val="EF41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828" autoAdjust="0"/>
    <p:restoredTop sz="80119" autoAdjust="0"/>
  </p:normalViewPr>
  <p:slideViewPr>
    <p:cSldViewPr snapToGrid="0" snapToObjects="1">
      <p:cViewPr varScale="1">
        <p:scale>
          <a:sx n="68" d="100"/>
          <a:sy n="68" d="100"/>
        </p:scale>
        <p:origin x="127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69" d="100"/>
          <a:sy n="69" d="100"/>
        </p:scale>
        <p:origin x="-2568" y="-120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25521-94A0-460B-B873-2E433DA52D80}" type="datetimeFigureOut">
              <a:rPr lang="en-GB" smtClean="0"/>
              <a:t>26/07/2018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DDCCF-4F6E-433A-B627-E700498FE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996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BFC33-578D-4343-90DB-74823F3A994B}" type="datetimeFigureOut">
              <a:rPr lang="en-GB" smtClean="0"/>
              <a:t>26/07/2018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E15B4-09B7-407B-B60A-CDA70ADCDD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068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E15B4-09B7-407B-B60A-CDA70ADCDD8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337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E15B4-09B7-407B-B60A-CDA70ADCDD8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456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F55E3F06-E3E0-F44C-B507-52F28B0B74BD}" type="slidenum">
              <a:rPr lang="en-GB" sz="1200"/>
              <a:pPr eaLnBrk="1" hangingPunct="1"/>
              <a:t>3</a:t>
            </a:fld>
            <a:endParaRPr lang="en-GB" sz="1200"/>
          </a:p>
        </p:txBody>
      </p:sp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>
                <a:latin typeface="Calibri" charset="0"/>
                <a:ea typeface="MS PGothic" charset="0"/>
              </a:rPr>
              <a:t> </a:t>
            </a:r>
          </a:p>
        </p:txBody>
      </p:sp>
      <p:sp>
        <p:nvSpPr>
          <p:cNvPr id="2458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fld id="{042DF23C-C664-C149-93E5-AB982C8DEFE2}" type="slidenum">
              <a:rPr lang="en-US" sz="1200" b="1">
                <a:ea typeface="ＭＳ Ｐゴシック" charset="0"/>
              </a:rPr>
              <a:pPr algn="r" eaLnBrk="1" hangingPunct="1"/>
              <a:t>3</a:t>
            </a:fld>
            <a:endParaRPr lang="en-US" sz="1200" b="1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003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E15B4-09B7-407B-B60A-CDA70ADCDD8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954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13" y="1843805"/>
            <a:ext cx="8105775" cy="2662481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1647825" y="6035773"/>
            <a:ext cx="7727992" cy="454358"/>
            <a:chOff x="1647825" y="6035773"/>
            <a:chExt cx="7727992" cy="454358"/>
          </a:xfrm>
        </p:grpSpPr>
        <p:sp>
          <p:nvSpPr>
            <p:cNvPr id="2" name="TextBox 1"/>
            <p:cNvSpPr txBox="1"/>
            <p:nvPr userDrawn="1"/>
          </p:nvSpPr>
          <p:spPr>
            <a:xfrm>
              <a:off x="2108242" y="6077480"/>
              <a:ext cx="72675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8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8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8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8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7825" y="6035773"/>
              <a:ext cx="460417" cy="454358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2844" y="1600201"/>
            <a:ext cx="8018313" cy="4525963"/>
          </a:xfrm>
        </p:spPr>
        <p:txBody>
          <a:bodyPr vert="eaVert"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47" y="6359567"/>
            <a:ext cx="1066968" cy="354242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562844" y="6370078"/>
            <a:ext cx="6789798" cy="333221"/>
            <a:chOff x="562844" y="6370078"/>
            <a:chExt cx="6789798" cy="333221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844967" y="6382800"/>
              <a:ext cx="65076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44" y="6370078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298" y="6356704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446359" y="6369124"/>
            <a:ext cx="6919640" cy="333221"/>
            <a:chOff x="446359" y="6369124"/>
            <a:chExt cx="6919640" cy="333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728482" y="6381846"/>
              <a:ext cx="66375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359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8208912" cy="864096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3568" y="1916832"/>
            <a:ext cx="8229600" cy="4032448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spcBef>
                <a:spcPts val="900"/>
              </a:spcBef>
              <a:buClr>
                <a:srgbClr val="FF8000"/>
              </a:buClr>
              <a:buSzPct val="125000"/>
              <a:defRPr sz="2600"/>
            </a:lvl1pPr>
            <a:lvl2pPr>
              <a:lnSpc>
                <a:spcPct val="90000"/>
              </a:lnSpc>
              <a:spcBef>
                <a:spcPts val="900"/>
              </a:spcBef>
              <a:defRPr sz="1900"/>
            </a:lvl2pPr>
            <a:lvl3pPr>
              <a:lnSpc>
                <a:spcPct val="90000"/>
              </a:lnSpc>
              <a:spcBef>
                <a:spcPts val="900"/>
              </a:spcBef>
              <a:defRPr sz="1600"/>
            </a:lvl3pPr>
            <a:lvl4pPr>
              <a:lnSpc>
                <a:spcPct val="90000"/>
              </a:lnSpc>
              <a:spcBef>
                <a:spcPts val="900"/>
              </a:spcBef>
              <a:defRPr sz="1600"/>
            </a:lvl4pPr>
            <a:lvl5pPr>
              <a:lnSpc>
                <a:spcPct val="90000"/>
              </a:lnSpc>
              <a:spcBef>
                <a:spcPts val="900"/>
              </a:spcBef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732588" y="623728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96FEB-A6A8-49B7-B2FA-DAC58B53AD2B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2840563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AU" dirty="0"/>
              <a:t>Click to enter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ED1C24"/>
                </a:solidFill>
                <a:latin typeface="Raleway" panose="020B05030301010600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Click to enter presenter name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588" y="343814"/>
            <a:ext cx="4112824" cy="1350927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2186377" y="6447071"/>
            <a:ext cx="6551223" cy="333673"/>
            <a:chOff x="3209637" y="6447071"/>
            <a:chExt cx="6551223" cy="333673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3491760" y="6447071"/>
              <a:ext cx="6269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baseline="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9637" y="6447523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60" y="274639"/>
            <a:ext cx="8018280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60" y="1600201"/>
            <a:ext cx="8018280" cy="4525963"/>
          </a:xfrm>
        </p:spPr>
        <p:txBody>
          <a:bodyPr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3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562860" y="6372783"/>
            <a:ext cx="6999083" cy="333221"/>
            <a:chOff x="562860" y="6372783"/>
            <a:chExt cx="6999083" cy="333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844984" y="6385505"/>
              <a:ext cx="67169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60" y="6372783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06901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ED1C24"/>
                </a:solidFill>
                <a:latin typeface="Raleway" panose="020B05030301010600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685800" y="6369124"/>
            <a:ext cx="6948714" cy="333221"/>
            <a:chOff x="685800" y="6369124"/>
            <a:chExt cx="6948714" cy="333221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967924" y="6381846"/>
              <a:ext cx="66665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897" y="274639"/>
            <a:ext cx="8298205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897" y="1600201"/>
            <a:ext cx="3836708" cy="4525963"/>
          </a:xfrm>
        </p:spPr>
        <p:txBody>
          <a:bodyPr/>
          <a:lstStyle>
            <a:lvl1pPr>
              <a:defRPr sz="2800">
                <a:latin typeface="Raleway" panose="020B0503030101060003" pitchFamily="34" charset="0"/>
              </a:defRPr>
            </a:lvl1pPr>
            <a:lvl2pPr>
              <a:defRPr sz="2400">
                <a:latin typeface="Raleway" panose="020B0503030101060003" pitchFamily="34" charset="0"/>
              </a:defRPr>
            </a:lvl2pPr>
            <a:lvl3pPr>
              <a:defRPr sz="2000">
                <a:latin typeface="Raleway" panose="020B0503030101060003" pitchFamily="34" charset="0"/>
              </a:defRPr>
            </a:lvl3pPr>
            <a:lvl4pPr>
              <a:defRPr sz="1800">
                <a:latin typeface="Raleway" panose="020B0503030101060003" pitchFamily="34" charset="0"/>
              </a:defRPr>
            </a:lvl4pPr>
            <a:lvl5pPr>
              <a:defRPr sz="1800">
                <a:latin typeface="Raleway" panose="020B05030301010600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2502" y="1600201"/>
            <a:ext cx="4038600" cy="4525963"/>
          </a:xfrm>
        </p:spPr>
        <p:txBody>
          <a:bodyPr/>
          <a:lstStyle>
            <a:lvl1pPr>
              <a:defRPr sz="2800">
                <a:latin typeface="Raleway" panose="020B0503030101060003" pitchFamily="34" charset="0"/>
              </a:defRPr>
            </a:lvl1pPr>
            <a:lvl2pPr>
              <a:defRPr sz="2400">
                <a:latin typeface="Raleway" panose="020B0503030101060003" pitchFamily="34" charset="0"/>
              </a:defRPr>
            </a:lvl2pPr>
            <a:lvl3pPr>
              <a:defRPr sz="2000">
                <a:latin typeface="Raleway" panose="020B0503030101060003" pitchFamily="34" charset="0"/>
              </a:defRPr>
            </a:lvl3pPr>
            <a:lvl4pPr>
              <a:defRPr sz="1800">
                <a:latin typeface="Raleway" panose="020B0503030101060003" pitchFamily="34" charset="0"/>
              </a:defRPr>
            </a:lvl4pPr>
            <a:lvl5pPr>
              <a:defRPr sz="1800">
                <a:latin typeface="Raleway" panose="020B05030301010600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422897" y="6369124"/>
            <a:ext cx="7269674" cy="333221"/>
            <a:chOff x="422897" y="6369124"/>
            <a:chExt cx="7269674" cy="333221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05021" y="6381846"/>
              <a:ext cx="69875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2897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241" y="1535113"/>
            <a:ext cx="3838296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241" y="2174875"/>
            <a:ext cx="383829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39382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3938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1"/>
            <a:ext cx="1078471" cy="358060"/>
          </a:xfrm>
          <a:prstGeom prst="rect">
            <a:avLst/>
          </a:prstGeom>
        </p:spPr>
      </p:pic>
      <p:grpSp>
        <p:nvGrpSpPr>
          <p:cNvPr id="7" name="Group 6"/>
          <p:cNvGrpSpPr/>
          <p:nvPr userDrawn="1"/>
        </p:nvGrpSpPr>
        <p:grpSpPr>
          <a:xfrm>
            <a:off x="562844" y="6372781"/>
            <a:ext cx="7107956" cy="333221"/>
            <a:chOff x="562844" y="6372781"/>
            <a:chExt cx="7107956" cy="333221"/>
          </a:xfrm>
        </p:grpSpPr>
        <p:sp>
          <p:nvSpPr>
            <p:cNvPr id="12" name="TextBox 11"/>
            <p:cNvSpPr txBox="1"/>
            <p:nvPr userDrawn="1"/>
          </p:nvSpPr>
          <p:spPr>
            <a:xfrm>
              <a:off x="844968" y="6385503"/>
              <a:ext cx="68258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44" y="6372781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1"/>
            <a:ext cx="1078471" cy="358060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510887" y="6372781"/>
            <a:ext cx="7130884" cy="333221"/>
            <a:chOff x="510887" y="6372781"/>
            <a:chExt cx="7130884" cy="333221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93011" y="6385503"/>
              <a:ext cx="68487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887" y="6372781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973" y="273049"/>
            <a:ext cx="2797026" cy="1162051"/>
          </a:xfrm>
        </p:spPr>
        <p:txBody>
          <a:bodyPr anchor="b"/>
          <a:lstStyle>
            <a:lvl1pPr algn="l">
              <a:defRPr sz="2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4503" y="273052"/>
            <a:ext cx="5111750" cy="5853113"/>
          </a:xfrm>
        </p:spPr>
        <p:txBody>
          <a:bodyPr/>
          <a:lstStyle>
            <a:lvl1pPr>
              <a:defRPr sz="3200">
                <a:latin typeface="Raleway" panose="020B0503030101060003" pitchFamily="34" charset="0"/>
              </a:defRPr>
            </a:lvl1pPr>
            <a:lvl2pPr>
              <a:defRPr sz="2800">
                <a:latin typeface="Raleway" panose="020B0503030101060003" pitchFamily="34" charset="0"/>
              </a:defRPr>
            </a:lvl2pPr>
            <a:lvl3pPr>
              <a:defRPr sz="2400">
                <a:latin typeface="Raleway" panose="020B0503030101060003" pitchFamily="34" charset="0"/>
              </a:defRPr>
            </a:lvl3pPr>
            <a:lvl4pPr>
              <a:defRPr sz="2000">
                <a:latin typeface="Raleway" panose="020B0503030101060003" pitchFamily="34" charset="0"/>
              </a:defRPr>
            </a:lvl4pPr>
            <a:lvl5pPr>
              <a:defRPr sz="2000">
                <a:latin typeface="Raleway" panose="020B05030301010600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973" y="1435102"/>
            <a:ext cx="2797026" cy="4691063"/>
          </a:xfrm>
        </p:spPr>
        <p:txBody>
          <a:bodyPr/>
          <a:lstStyle>
            <a:lvl1pPr marL="0" indent="0">
              <a:buNone/>
              <a:defRPr sz="1400">
                <a:latin typeface="Raleway" panose="020B05030301010600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563366" y="6369124"/>
            <a:ext cx="7129204" cy="333221"/>
            <a:chOff x="563366" y="6369124"/>
            <a:chExt cx="7129204" cy="333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845489" y="6381846"/>
              <a:ext cx="68470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366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00600"/>
            <a:ext cx="5486400" cy="566739"/>
          </a:xfrm>
        </p:spPr>
        <p:txBody>
          <a:bodyPr anchor="b"/>
          <a:lstStyle>
            <a:lvl1pPr algn="l">
              <a:defRPr sz="2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Raleway" panose="020B05030301010600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7338"/>
            <a:ext cx="5486400" cy="804863"/>
          </a:xfrm>
        </p:spPr>
        <p:txBody>
          <a:bodyPr/>
          <a:lstStyle>
            <a:lvl1pPr marL="0" indent="0">
              <a:buNone/>
              <a:defRPr sz="1400">
                <a:latin typeface="Raleway" panose="020B05030301010600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866487" y="6369124"/>
            <a:ext cx="6251203" cy="333221"/>
            <a:chOff x="866487" y="6369124"/>
            <a:chExt cx="6251203" cy="333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1148611" y="6381846"/>
              <a:ext cx="59690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487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206DA-4705-844F-8F0B-F43945BCDB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60" r:id="rId11"/>
    <p:sldLayoutId id="2147483661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0099D2"/>
          </a:solidFill>
          <a:latin typeface="Raleway" panose="020B0503030101060003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0" y="123128"/>
            <a:ext cx="9053960" cy="157476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>
                <a:solidFill>
                  <a:srgbClr val="009900"/>
                </a:solidFill>
                <a:latin typeface="Arial" panose="020B0604020202020204" pitchFamily="34" charset="0"/>
              </a:rPr>
              <a:t>Globally </a:t>
            </a:r>
            <a:r>
              <a:rPr lang="en-US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1 in 3 women</a:t>
            </a:r>
            <a:r>
              <a:rPr lang="en-US" altLang="en-US" b="1" dirty="0">
                <a:solidFill>
                  <a:srgbClr val="009900"/>
                </a:solidFill>
                <a:latin typeface="Arial" panose="020B0604020202020204" pitchFamily="34" charset="0"/>
              </a:rPr>
              <a:t> will experience </a:t>
            </a:r>
            <a:br>
              <a:rPr lang="en-US" altLang="en-US" b="1" dirty="0">
                <a:solidFill>
                  <a:srgbClr val="009900"/>
                </a:solidFill>
                <a:latin typeface="Arial" panose="020B0604020202020204" pitchFamily="34" charset="0"/>
              </a:rPr>
            </a:br>
            <a:r>
              <a:rPr lang="en-US" altLang="en-US" b="1" dirty="0">
                <a:solidFill>
                  <a:srgbClr val="009900"/>
                </a:solidFill>
                <a:latin typeface="Arial" panose="020B0604020202020204" pitchFamily="34" charset="0"/>
              </a:rPr>
              <a:t>intimat</a:t>
            </a:r>
            <a:r>
              <a:rPr lang="en-US" altLang="en-US" dirty="0">
                <a:solidFill>
                  <a:srgbClr val="009900"/>
                </a:solidFill>
                <a:latin typeface="Arial" panose="020B0604020202020204" pitchFamily="34" charset="0"/>
              </a:rPr>
              <a:t>e partner or non-partner </a:t>
            </a:r>
            <a:r>
              <a:rPr lang="en-US" altLang="en-US" b="1" dirty="0">
                <a:solidFill>
                  <a:srgbClr val="009900"/>
                </a:solidFill>
                <a:latin typeface="Arial" panose="020B0604020202020204" pitchFamily="34" charset="0"/>
              </a:rPr>
              <a:t>sexual violenc</a:t>
            </a:r>
            <a:r>
              <a:rPr lang="en-US" altLang="en-US" sz="2800" b="1" dirty="0">
                <a:solidFill>
                  <a:srgbClr val="009900"/>
                </a:solidFill>
                <a:cs typeface="Arial" panose="020B0604020202020204" pitchFamily="34" charset="0"/>
              </a:rPr>
              <a:t>e</a:t>
            </a:r>
          </a:p>
        </p:txBody>
      </p:sp>
      <p:pic>
        <p:nvPicPr>
          <p:cNvPr id="20483" name="Picture 4" descr="Image result for global prevalence violence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17" b="8607"/>
          <a:stretch>
            <a:fillRect/>
          </a:stretch>
        </p:blipFill>
        <p:spPr>
          <a:xfrm>
            <a:off x="90040" y="1629668"/>
            <a:ext cx="9053960" cy="5105204"/>
          </a:xfrm>
          <a:noFill/>
        </p:spPr>
      </p:pic>
    </p:spTree>
    <p:extLst>
      <p:ext uri="{BB962C8B-B14F-4D97-AF65-F5344CB8AC3E}">
        <p14:creationId xmlns:p14="http://schemas.microsoft.com/office/powerpoint/2010/main" val="525074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 bwMode="auto">
          <a:xfrm>
            <a:off x="518864" y="162538"/>
            <a:ext cx="8280920" cy="10081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x-none" sz="4000" dirty="0">
                <a:solidFill>
                  <a:srgbClr val="009900"/>
                </a:solidFill>
                <a:latin typeface="Arial" panose="020B0604020202020204" pitchFamily="34" charset="0"/>
                <a:ea typeface="MS PGothic" charset="-128"/>
              </a:rPr>
              <a:t>Impact of violence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518864" y="1016732"/>
            <a:ext cx="8301608" cy="4824536"/>
          </a:xfrm>
        </p:spPr>
        <p:txBody>
          <a:bodyPr>
            <a:normAutofit fontScale="92500" lnSpcReduction="20000"/>
          </a:bodyPr>
          <a:lstStyle/>
          <a:p>
            <a:pPr marL="457200" lvl="1" indent="-457200">
              <a:buFont typeface="Arial" charset="0"/>
              <a:buChar char="•"/>
            </a:pPr>
            <a:r>
              <a:rPr lang="en-GB" altLang="en-US" sz="3000" dirty="0">
                <a:ea typeface="ＭＳ Ｐゴシック" charset="-128"/>
                <a:cs typeface="ＭＳ Ｐゴシック" charset="-128"/>
              </a:rPr>
              <a:t>Large body of research documenting the multiple negative impacts on women, their children, and society more broadly</a:t>
            </a:r>
          </a:p>
          <a:p>
            <a:pPr marL="0" lvl="1" indent="0">
              <a:buNone/>
            </a:pPr>
            <a:endParaRPr lang="en-GB" altLang="en-US" sz="3000" dirty="0">
              <a:ea typeface="ＭＳ Ｐゴシック" charset="-128"/>
              <a:cs typeface="ＭＳ Ｐゴシック" charset="-128"/>
            </a:endParaRPr>
          </a:p>
          <a:p>
            <a:pPr marL="457200" lvl="1" indent="-457200">
              <a:buFont typeface="Arial" charset="0"/>
              <a:buChar char="•"/>
            </a:pPr>
            <a:r>
              <a:rPr lang="en-GB" altLang="x-none" sz="3000" dirty="0">
                <a:ea typeface="ＭＳ Ｐゴシック" charset="-128"/>
                <a:cs typeface="ＭＳ Ｐゴシック" charset="-128"/>
              </a:rPr>
              <a:t>Intimate partner violence also impacts considerably on </a:t>
            </a:r>
            <a:r>
              <a:rPr lang="en-GB" altLang="x-none" sz="3000" b="1" dirty="0">
                <a:ea typeface="ＭＳ Ｐゴシック" charset="-128"/>
                <a:cs typeface="ＭＳ Ｐゴシック" charset="-128"/>
              </a:rPr>
              <a:t>women’s emotional and social well-being</a:t>
            </a:r>
          </a:p>
          <a:p>
            <a:pPr marL="457200" lvl="1" indent="-457200">
              <a:buFont typeface="Arial" charset="0"/>
              <a:buChar char="•"/>
            </a:pPr>
            <a:endParaRPr lang="en-US" sz="3200" dirty="0"/>
          </a:p>
          <a:p>
            <a:pPr marL="457200" lvl="1" indent="-457200">
              <a:buFont typeface="Arial" charset="0"/>
              <a:buChar char="•"/>
            </a:pPr>
            <a:r>
              <a:rPr lang="en-US" sz="3200" dirty="0" smtClean="0"/>
              <a:t>Key </a:t>
            </a:r>
            <a:r>
              <a:rPr lang="en-US" sz="3200" dirty="0"/>
              <a:t>social and structural driver that </a:t>
            </a:r>
            <a:r>
              <a:rPr lang="en-US" sz="3200" b="1" dirty="0"/>
              <a:t>undermine women’s efforts to avoid HIV and/or access care and treatment services</a:t>
            </a:r>
            <a:endParaRPr lang="en-GB" sz="3200" b="1" dirty="0"/>
          </a:p>
          <a:p>
            <a:pPr marL="457200" lvl="1" indent="-457200">
              <a:buFont typeface="Arial" charset="0"/>
              <a:buChar char="•"/>
            </a:pPr>
            <a:endParaRPr lang="en-GB" altLang="x-none" sz="3000" dirty="0">
              <a:ea typeface="ＭＳ Ｐゴシック" charset="-128"/>
              <a:cs typeface="ＭＳ Ｐゴシック" charset="-128"/>
            </a:endParaRPr>
          </a:p>
          <a:p>
            <a:pPr marL="457200" lvl="1" indent="-457200">
              <a:buFont typeface="Arial" charset="0"/>
              <a:buChar char="•"/>
            </a:pPr>
            <a:endParaRPr lang="en-GB" altLang="en-US" sz="3000" dirty="0"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3116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6" name="Line 42"/>
          <p:cNvSpPr>
            <a:spLocks noChangeShapeType="1"/>
          </p:cNvSpPr>
          <p:nvPr/>
        </p:nvSpPr>
        <p:spPr bwMode="auto">
          <a:xfrm>
            <a:off x="6300788" y="4509565"/>
            <a:ext cx="0" cy="0"/>
          </a:xfrm>
          <a:prstGeom prst="line">
            <a:avLst/>
          </a:prstGeom>
          <a:ln>
            <a:solidFill>
              <a:schemeClr val="tx1"/>
            </a:solidFill>
            <a:headEnd/>
            <a:tailEnd type="triangl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3554" name="Title 35"/>
          <p:cNvSpPr>
            <a:spLocks noGrp="1"/>
          </p:cNvSpPr>
          <p:nvPr>
            <p:ph type="title"/>
          </p:nvPr>
        </p:nvSpPr>
        <p:spPr>
          <a:xfrm>
            <a:off x="208976" y="176485"/>
            <a:ext cx="8785225" cy="1143000"/>
          </a:xfrm>
        </p:spPr>
        <p:txBody>
          <a:bodyPr>
            <a:noAutofit/>
          </a:bodyPr>
          <a:lstStyle/>
          <a:p>
            <a:r>
              <a:rPr lang="en-GB" sz="3600" b="1" dirty="0">
                <a:solidFill>
                  <a:srgbClr val="009900"/>
                </a:solidFill>
                <a:latin typeface="Arial" panose="020B0604020202020204" pitchFamily="34" charset="0"/>
                <a:ea typeface="MS PGothic" charset="0"/>
              </a:rPr>
              <a:t>Women who experience violence are at greater risk of HIV acquisition  </a:t>
            </a:r>
          </a:p>
        </p:txBody>
      </p:sp>
      <p:grpSp>
        <p:nvGrpSpPr>
          <p:cNvPr id="23555" name="Group 63"/>
          <p:cNvGrpSpPr>
            <a:grpSpLocks/>
          </p:cNvGrpSpPr>
          <p:nvPr/>
        </p:nvGrpSpPr>
        <p:grpSpPr bwMode="auto">
          <a:xfrm>
            <a:off x="106363" y="1650478"/>
            <a:ext cx="8678862" cy="3968750"/>
            <a:chOff x="106875" y="1694481"/>
            <a:chExt cx="8886718" cy="4334284"/>
          </a:xfrm>
        </p:grpSpPr>
        <p:sp>
          <p:nvSpPr>
            <p:cNvPr id="46084" name="Oval 11"/>
            <p:cNvSpPr>
              <a:spLocks noChangeArrowheads="1"/>
            </p:cNvSpPr>
            <p:nvPr/>
          </p:nvSpPr>
          <p:spPr bwMode="auto">
            <a:xfrm>
              <a:off x="106875" y="1694481"/>
              <a:ext cx="2634968" cy="1211865"/>
            </a:xfrm>
            <a:prstGeom prst="ellipse">
              <a:avLst/>
            </a:prstGeom>
            <a:solidFill>
              <a:srgbClr val="E6B9B8"/>
            </a:solidFill>
            <a:ln>
              <a:solidFill>
                <a:schemeClr val="tx1"/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rgbClr val="000000"/>
                  </a:solidFill>
                  <a:cs typeface="Arial" charset="0"/>
                </a:rPr>
                <a:t>Increased </a:t>
              </a:r>
            </a:p>
            <a:p>
              <a:pPr algn="ctr">
                <a:defRPr/>
              </a:pPr>
              <a:r>
                <a:rPr lang="en-US" sz="2400" b="1" dirty="0">
                  <a:solidFill>
                    <a:srgbClr val="000000"/>
                  </a:solidFill>
                  <a:cs typeface="Arial" charset="0"/>
                </a:rPr>
                <a:t>susceptibility</a:t>
              </a:r>
            </a:p>
          </p:txBody>
        </p:sp>
        <p:cxnSp>
          <p:nvCxnSpPr>
            <p:cNvPr id="77" name="Straight Arrow Connector 76"/>
            <p:cNvCxnSpPr>
              <a:stCxn id="46084" idx="4"/>
              <a:endCxn id="46085" idx="0"/>
            </p:cNvCxnSpPr>
            <p:nvPr/>
          </p:nvCxnSpPr>
          <p:spPr>
            <a:xfrm>
              <a:off x="1424359" y="2906346"/>
              <a:ext cx="12191" cy="495355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</p:cxnSp>
        <p:sp>
          <p:nvSpPr>
            <p:cNvPr id="46091" name="Oval 11"/>
            <p:cNvSpPr>
              <a:spLocks noChangeArrowheads="1"/>
            </p:cNvSpPr>
            <p:nvPr/>
          </p:nvSpPr>
          <p:spPr bwMode="auto">
            <a:xfrm>
              <a:off x="2990548" y="1694481"/>
              <a:ext cx="3161636" cy="1213600"/>
            </a:xfrm>
            <a:prstGeom prst="ellipse">
              <a:avLst/>
            </a:prstGeom>
            <a:solidFill>
              <a:srgbClr val="F5D971"/>
            </a:solidFill>
            <a:ln>
              <a:solidFill>
                <a:schemeClr val="tx1"/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/>
                  </a:solidFill>
                  <a:cs typeface="Arial" charset="0"/>
                </a:rPr>
                <a:t>Perpetrator at higher </a:t>
              </a:r>
            </a:p>
            <a:p>
              <a:pPr algn="ctr">
                <a:defRPr/>
              </a:pPr>
              <a:r>
                <a:rPr lang="en-US" sz="2400" b="1" dirty="0">
                  <a:solidFill>
                    <a:schemeClr val="tx1"/>
                  </a:solidFill>
                  <a:cs typeface="Arial" charset="0"/>
                </a:rPr>
                <a:t>risk of HIV </a:t>
              </a:r>
            </a:p>
          </p:txBody>
        </p:sp>
        <p:cxnSp>
          <p:nvCxnSpPr>
            <p:cNvPr id="88" name="Straight Arrow Connector 87"/>
            <p:cNvCxnSpPr>
              <a:cxnSpLocks/>
              <a:stCxn id="46091" idx="4"/>
              <a:endCxn id="46094" idx="0"/>
            </p:cNvCxnSpPr>
            <p:nvPr/>
          </p:nvCxnSpPr>
          <p:spPr>
            <a:xfrm>
              <a:off x="4571366" y="2908081"/>
              <a:ext cx="31697" cy="480239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</p:cxnSp>
        <p:grpSp>
          <p:nvGrpSpPr>
            <p:cNvPr id="23560" name="Group 61"/>
            <p:cNvGrpSpPr>
              <a:grpSpLocks/>
            </p:cNvGrpSpPr>
            <p:nvPr/>
          </p:nvGrpSpPr>
          <p:grpSpPr bwMode="auto">
            <a:xfrm>
              <a:off x="110126" y="3384852"/>
              <a:ext cx="8849331" cy="2643913"/>
              <a:chOff x="110126" y="3384852"/>
              <a:chExt cx="8849331" cy="2643913"/>
            </a:xfrm>
          </p:grpSpPr>
          <p:sp>
            <p:nvSpPr>
              <p:cNvPr id="46085" name="Rectangle 15"/>
              <p:cNvSpPr>
                <a:spLocks noChangeArrowheads="1"/>
              </p:cNvSpPr>
              <p:nvPr/>
            </p:nvSpPr>
            <p:spPr bwMode="auto">
              <a:xfrm>
                <a:off x="110126" y="3401701"/>
                <a:ext cx="2652849" cy="1176433"/>
              </a:xfrm>
              <a:prstGeom prst="rect">
                <a:avLst/>
              </a:prstGeom>
              <a:solidFill>
                <a:srgbClr val="E6B9B8"/>
              </a:solidFill>
              <a:ln>
                <a:solidFill>
                  <a:schemeClr val="tx1"/>
                </a:solidFill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>
                <a:spAutoFit/>
              </a:bodyPr>
              <a:lstStyle/>
              <a:p>
                <a:pPr algn="ctr">
                  <a:defRPr/>
                </a:pPr>
                <a:r>
                  <a:rPr lang="en-GB" sz="1600" b="1" dirty="0">
                    <a:solidFill>
                      <a:srgbClr val="000000"/>
                    </a:solidFill>
                  </a:rPr>
                  <a:t>Trauma and lacerations</a:t>
                </a:r>
              </a:p>
              <a:p>
                <a:pPr algn="ctr">
                  <a:defRPr/>
                </a:pPr>
                <a:r>
                  <a:rPr lang="en-GB" sz="1600" b="1" dirty="0">
                    <a:solidFill>
                      <a:srgbClr val="000000"/>
                    </a:solidFill>
                  </a:rPr>
                  <a:t>Lower T-</a:t>
                </a:r>
                <a:r>
                  <a:rPr lang="en-GB" sz="1600" b="1" dirty="0" err="1">
                    <a:solidFill>
                      <a:srgbClr val="000000"/>
                    </a:solidFill>
                  </a:rPr>
                  <a:t>Celll</a:t>
                </a:r>
                <a:r>
                  <a:rPr lang="en-GB" sz="1600" b="1" dirty="0">
                    <a:solidFill>
                      <a:srgbClr val="000000"/>
                    </a:solidFill>
                  </a:rPr>
                  <a:t> function among women who experience chronic abuse  </a:t>
                </a:r>
              </a:p>
            </p:txBody>
          </p:sp>
          <p:sp>
            <p:nvSpPr>
              <p:cNvPr id="46088" name="Oval 13"/>
              <p:cNvSpPr>
                <a:spLocks noChangeArrowheads="1"/>
              </p:cNvSpPr>
              <p:nvPr/>
            </p:nvSpPr>
            <p:spPr bwMode="auto">
              <a:xfrm>
                <a:off x="2975917" y="5286736"/>
                <a:ext cx="3192522" cy="742029"/>
              </a:xfrm>
              <a:prstGeom prst="ellipse">
                <a:avLst/>
              </a:prstGeom>
              <a:ln>
                <a:solidFill>
                  <a:schemeClr val="tx1"/>
                </a:solidFill>
                <a:headEnd/>
                <a:tailEnd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endParaRPr lang="en-US" dirty="0">
                  <a:solidFill>
                    <a:srgbClr val="000000"/>
                  </a:solidFill>
                  <a:cs typeface="Arial" charset="0"/>
                </a:endParaRPr>
              </a:p>
              <a:p>
                <a:pPr algn="ctr">
                  <a:defRPr/>
                </a:pPr>
                <a:r>
                  <a:rPr lang="en-US" sz="2400" b="1" dirty="0">
                    <a:solidFill>
                      <a:srgbClr val="000000"/>
                    </a:solidFill>
                    <a:cs typeface="Arial" charset="0"/>
                  </a:rPr>
                  <a:t>HIV &amp; other STI</a:t>
                </a:r>
              </a:p>
              <a:p>
                <a:pPr algn="ctr">
                  <a:defRPr/>
                </a:pPr>
                <a:endParaRPr lang="en-US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cxnSp>
            <p:nvCxnSpPr>
              <p:cNvPr id="80" name="Straight Arrow Connector 79"/>
              <p:cNvCxnSpPr>
                <a:stCxn id="46085" idx="2"/>
                <a:endCxn id="46088" idx="1"/>
              </p:cNvCxnSpPr>
              <p:nvPr/>
            </p:nvCxnSpPr>
            <p:spPr>
              <a:xfrm>
                <a:off x="1436550" y="4578134"/>
                <a:ext cx="2006901" cy="817269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</p:cxnSp>
          <p:sp>
            <p:nvSpPr>
              <p:cNvPr id="46094" name="TextBox 85"/>
              <p:cNvSpPr txBox="1">
                <a:spLocks noChangeArrowheads="1"/>
              </p:cNvSpPr>
              <p:nvPr/>
            </p:nvSpPr>
            <p:spPr bwMode="auto">
              <a:xfrm>
                <a:off x="2940156" y="3388319"/>
                <a:ext cx="3325814" cy="1175458"/>
              </a:xfrm>
              <a:prstGeom prst="rect">
                <a:avLst/>
              </a:prstGeom>
              <a:solidFill>
                <a:srgbClr val="F5D971"/>
              </a:solidFill>
              <a:ln>
                <a:solidFill>
                  <a:schemeClr val="tx1"/>
                </a:solidFill>
                <a:headEnd/>
                <a:tailEnd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GB" sz="1600" b="1" dirty="0">
                    <a:solidFill>
                      <a:schemeClr val="tx1"/>
                    </a:solidFill>
                  </a:rPr>
                  <a:t>Clustering of behaviours, with men who are violent also more likely to have concurrent sexual partners and/or engage in commercial sex</a:t>
                </a:r>
              </a:p>
            </p:txBody>
          </p:sp>
          <p:cxnSp>
            <p:nvCxnSpPr>
              <p:cNvPr id="90" name="Straight Arrow Connector 89"/>
              <p:cNvCxnSpPr>
                <a:stCxn id="46094" idx="2"/>
                <a:endCxn id="46088" idx="0"/>
              </p:cNvCxnSpPr>
              <p:nvPr/>
            </p:nvCxnSpPr>
            <p:spPr>
              <a:xfrm flipH="1">
                <a:off x="4572178" y="4563777"/>
                <a:ext cx="30885" cy="722959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</p:cxnSp>
          <p:sp>
            <p:nvSpPr>
              <p:cNvPr id="46100" name="TextBox 95"/>
              <p:cNvSpPr txBox="1">
                <a:spLocks noChangeArrowheads="1"/>
              </p:cNvSpPr>
              <p:nvPr/>
            </p:nvSpPr>
            <p:spPr bwMode="auto">
              <a:xfrm>
                <a:off x="6431773" y="3384852"/>
                <a:ext cx="2527684" cy="117719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  <a:headEnd/>
                <a:tailEnd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GB" sz="1600" b="1" dirty="0">
                    <a:solidFill>
                      <a:srgbClr val="000000"/>
                    </a:solidFill>
                  </a:rPr>
                  <a:t>Fear of and use of violence reduces women’s ability to negotiate sex or preventive method</a:t>
                </a:r>
              </a:p>
            </p:txBody>
          </p:sp>
          <p:cxnSp>
            <p:nvCxnSpPr>
              <p:cNvPr id="31" name="Straight Arrow Connector 30"/>
              <p:cNvCxnSpPr>
                <a:stCxn id="46100" idx="2"/>
                <a:endCxn id="46088" idx="7"/>
              </p:cNvCxnSpPr>
              <p:nvPr/>
            </p:nvCxnSpPr>
            <p:spPr>
              <a:xfrm flipH="1">
                <a:off x="5700289" y="4562043"/>
                <a:ext cx="1996139" cy="832182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</p:cxnSp>
        </p:grpSp>
        <p:sp>
          <p:nvSpPr>
            <p:cNvPr id="46097" name="Oval 11"/>
            <p:cNvSpPr>
              <a:spLocks noChangeArrowheads="1"/>
            </p:cNvSpPr>
            <p:nvPr/>
          </p:nvSpPr>
          <p:spPr bwMode="auto">
            <a:xfrm>
              <a:off x="6358625" y="1694481"/>
              <a:ext cx="2634968" cy="121186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rgbClr val="000000"/>
                  </a:solidFill>
                  <a:cs typeface="Arial" charset="0"/>
                </a:rPr>
                <a:t>Gender power </a:t>
              </a:r>
            </a:p>
            <a:p>
              <a:pPr algn="ctr">
                <a:defRPr/>
              </a:pPr>
              <a:r>
                <a:rPr lang="en-US" sz="2400" b="1" dirty="0">
                  <a:solidFill>
                    <a:srgbClr val="000000"/>
                  </a:solidFill>
                  <a:cs typeface="Arial" charset="0"/>
                </a:rPr>
                <a:t>imbalance</a:t>
              </a:r>
            </a:p>
          </p:txBody>
        </p:sp>
        <p:cxnSp>
          <p:nvCxnSpPr>
            <p:cNvPr id="55" name="Straight Arrow Connector 54"/>
            <p:cNvCxnSpPr>
              <a:stCxn id="46097" idx="4"/>
              <a:endCxn id="46100" idx="0"/>
            </p:cNvCxnSpPr>
            <p:nvPr/>
          </p:nvCxnSpPr>
          <p:spPr>
            <a:xfrm>
              <a:off x="7675297" y="2906346"/>
              <a:ext cx="19506" cy="478505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634424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 bwMode="auto">
          <a:xfrm>
            <a:off x="651064" y="162538"/>
            <a:ext cx="8280920" cy="10081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altLang="x-none" sz="4000" b="1" dirty="0">
                <a:solidFill>
                  <a:srgbClr val="009900"/>
                </a:solidFill>
                <a:latin typeface="Arial" panose="020B0604020202020204" pitchFamily="34" charset="0"/>
                <a:ea typeface="MS PGothic" charset="-128"/>
              </a:rPr>
              <a:t>Violence could undermine </a:t>
            </a:r>
            <a:br>
              <a:rPr lang="en-US" altLang="x-none" sz="4000" b="1" dirty="0">
                <a:solidFill>
                  <a:srgbClr val="009900"/>
                </a:solidFill>
                <a:latin typeface="Arial" panose="020B0604020202020204" pitchFamily="34" charset="0"/>
                <a:ea typeface="MS PGothic" charset="-128"/>
              </a:rPr>
            </a:br>
            <a:r>
              <a:rPr lang="en-US" altLang="x-none" sz="4000" b="1" dirty="0">
                <a:solidFill>
                  <a:srgbClr val="009900"/>
                </a:solidFill>
                <a:latin typeface="Arial" panose="020B0604020202020204" pitchFamily="34" charset="0"/>
                <a:ea typeface="MS PGothic" charset="-128"/>
              </a:rPr>
              <a:t>UNAIDS 90-90-90 targets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21196" y="1861746"/>
            <a:ext cx="8301608" cy="4824536"/>
          </a:xfrm>
        </p:spPr>
        <p:txBody>
          <a:bodyPr>
            <a:normAutofit/>
          </a:bodyPr>
          <a:lstStyle/>
          <a:p>
            <a:pPr marL="457200" lvl="1" indent="-457200">
              <a:buFont typeface="Arial" charset="0"/>
              <a:buChar char="•"/>
            </a:pPr>
            <a:r>
              <a:rPr lang="en-GB" altLang="en-US" sz="3000" dirty="0">
                <a:ea typeface="ＭＳ Ｐゴシック" charset="-128"/>
                <a:cs typeface="ＭＳ Ｐゴシック" charset="-128"/>
              </a:rPr>
              <a:t>Limiting access to care and treatment services</a:t>
            </a:r>
          </a:p>
          <a:p>
            <a:pPr marL="0" lvl="1" indent="0">
              <a:buNone/>
            </a:pPr>
            <a:endParaRPr lang="en-GB" altLang="en-US" sz="3000" dirty="0">
              <a:ea typeface="ＭＳ Ｐゴシック" charset="-128"/>
              <a:cs typeface="ＭＳ Ｐゴシック" charset="-128"/>
            </a:endParaRPr>
          </a:p>
          <a:p>
            <a:pPr marL="457200" lvl="1" indent="-457200">
              <a:buFont typeface="Arial" charset="0"/>
              <a:buChar char="•"/>
            </a:pPr>
            <a:r>
              <a:rPr lang="en-GB" altLang="en-US" sz="3000" dirty="0" smtClean="0">
                <a:ea typeface="ＭＳ Ｐゴシック" charset="-128"/>
                <a:cs typeface="ＭＳ Ｐゴシック" charset="-128"/>
              </a:rPr>
              <a:t>Reducing adherence </a:t>
            </a:r>
            <a:r>
              <a:rPr lang="en-GB" altLang="en-US" sz="3000" dirty="0">
                <a:ea typeface="ＭＳ Ｐゴシック" charset="-128"/>
                <a:cs typeface="ＭＳ Ｐゴシック" charset="-128"/>
              </a:rPr>
              <a:t>and </a:t>
            </a:r>
            <a:r>
              <a:rPr lang="en-GB" altLang="en-US" sz="3000" dirty="0" smtClean="0">
                <a:ea typeface="ＭＳ Ｐゴシック" charset="-128"/>
                <a:cs typeface="ＭＳ Ｐゴシック" charset="-128"/>
              </a:rPr>
              <a:t>viral </a:t>
            </a:r>
            <a:r>
              <a:rPr lang="en-GB" altLang="en-US" sz="3000" dirty="0">
                <a:ea typeface="ＭＳ Ｐゴシック" charset="-128"/>
                <a:cs typeface="ＭＳ Ｐゴシック" charset="-128"/>
              </a:rPr>
              <a:t>control  </a:t>
            </a:r>
          </a:p>
        </p:txBody>
      </p:sp>
    </p:spTree>
    <p:extLst>
      <p:ext uri="{BB962C8B-B14F-4D97-AF65-F5344CB8AC3E}">
        <p14:creationId xmlns:p14="http://schemas.microsoft.com/office/powerpoint/2010/main" val="3362492102"/>
      </p:ext>
    </p:extLst>
  </p:cSld>
  <p:clrMapOvr>
    <a:masterClrMapping/>
  </p:clrMapOvr>
</p:sld>
</file>

<file path=ppt/theme/theme1.xml><?xml version="1.0" encoding="utf-8"?>
<a:theme xmlns:a="http://schemas.openxmlformats.org/drawingml/2006/main" name="AIDS 2016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ADBD3347-1A0F-45F0-B4B5-B886B317FA11}" vid="{2289ECF3-0365-4EFC-8344-95011E66FD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AIDS2016_template</Template>
  <TotalTime>6094</TotalTime>
  <Words>155</Words>
  <Application>Microsoft Office PowerPoint</Application>
  <PresentationFormat>On-screen Show (4:3)</PresentationFormat>
  <Paragraphs>30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MS PGothic</vt:lpstr>
      <vt:lpstr>MS PGothic</vt:lpstr>
      <vt:lpstr>Arial</vt:lpstr>
      <vt:lpstr>Calibri</vt:lpstr>
      <vt:lpstr>Raleway</vt:lpstr>
      <vt:lpstr>Roboto</vt:lpstr>
      <vt:lpstr>AIDS 2016_Template</vt:lpstr>
      <vt:lpstr>Globally 1 in 3 women will experience  intimate partner or non-partner sexual violence</vt:lpstr>
      <vt:lpstr>Impact of violence</vt:lpstr>
      <vt:lpstr>Women who experience violence are at greater risk of HIV acquisition  </vt:lpstr>
      <vt:lpstr>Violence could undermine  UNAIDS 90-90-90 targets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Entwistle</dc:creator>
  <cp:lastModifiedBy>Saal</cp:lastModifiedBy>
  <cp:revision>58</cp:revision>
  <cp:lastPrinted>2017-01-16T15:31:13Z</cp:lastPrinted>
  <dcterms:created xsi:type="dcterms:W3CDTF">2017-01-13T09:09:35Z</dcterms:created>
  <dcterms:modified xsi:type="dcterms:W3CDTF">2018-07-26T06:55:29Z</dcterms:modified>
</cp:coreProperties>
</file>